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1DC41AB-6998-4969-969B-7A864FB7A7CE}" type="datetimeFigureOut">
              <a:rPr lang="ru-RU" smtClean="0"/>
              <a:t>06.05.2024</a:t>
            </a:fld>
            <a:endParaRPr lang="ru-RU"/>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ru-RU"/>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9EA3615-3EBB-466A-900E-8D017CAF61AE}" type="slidenum">
              <a:rPr lang="ru-RU" smtClean="0"/>
              <a:t>‹#›</a:t>
            </a:fld>
            <a:endParaRPr lang="ru-RU"/>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4058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1DC41AB-6998-4969-969B-7A864FB7A7CE}" type="datetimeFigureOut">
              <a:rPr lang="ru-RU" smtClean="0"/>
              <a:t>06.05.2024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EA3615-3EBB-466A-900E-8D017CAF61AE}" type="slidenum">
              <a:rPr lang="ru-RU" smtClean="0"/>
              <a:t>‹#›</a:t>
            </a:fld>
            <a:endParaRPr lang="ru-RU"/>
          </a:p>
        </p:txBody>
      </p:sp>
    </p:spTree>
    <p:extLst>
      <p:ext uri="{BB962C8B-B14F-4D97-AF65-F5344CB8AC3E}">
        <p14:creationId xmlns:p14="http://schemas.microsoft.com/office/powerpoint/2010/main" val="304348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1DC41AB-6998-4969-969B-7A864FB7A7CE}" type="datetimeFigureOut">
              <a:rPr lang="ru-RU" smtClean="0"/>
              <a:t>06.05.2024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EA3615-3EBB-466A-900E-8D017CAF61AE}" type="slidenum">
              <a:rPr lang="ru-RU" smtClean="0"/>
              <a:t>‹#›</a:t>
            </a:fld>
            <a:endParaRPr lang="ru-RU"/>
          </a:p>
        </p:txBody>
      </p:sp>
    </p:spTree>
    <p:extLst>
      <p:ext uri="{BB962C8B-B14F-4D97-AF65-F5344CB8AC3E}">
        <p14:creationId xmlns:p14="http://schemas.microsoft.com/office/powerpoint/2010/main" val="3404227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1DC41AB-6998-4969-969B-7A864FB7A7CE}" type="datetimeFigureOut">
              <a:rPr lang="ru-RU" smtClean="0"/>
              <a:t>06.05.2024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EA3615-3EBB-466A-900E-8D017CAF61AE}" type="slidenum">
              <a:rPr lang="ru-RU" smtClean="0"/>
              <a:t>‹#›</a:t>
            </a:fld>
            <a:endParaRPr lang="ru-RU"/>
          </a:p>
        </p:txBody>
      </p:sp>
    </p:spTree>
    <p:extLst>
      <p:ext uri="{BB962C8B-B14F-4D97-AF65-F5344CB8AC3E}">
        <p14:creationId xmlns:p14="http://schemas.microsoft.com/office/powerpoint/2010/main" val="14787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1DC41AB-6998-4969-969B-7A864FB7A7CE}" type="datetimeFigureOut">
              <a:rPr lang="ru-RU" smtClean="0"/>
              <a:t>06.05.2024</a:t>
            </a:fld>
            <a:endParaRPr lang="ru-RU"/>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9EA3615-3EBB-466A-900E-8D017CAF61AE}" type="slidenum">
              <a:rPr lang="ru-RU" smtClean="0"/>
              <a:t>‹#›</a:t>
            </a:fld>
            <a:endParaRPr lang="ru-RU"/>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38471447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1DC41AB-6998-4969-969B-7A864FB7A7CE}" type="datetimeFigureOut">
              <a:rPr lang="ru-RU" smtClean="0"/>
              <a:t>06.05.2024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EA3615-3EBB-466A-900E-8D017CAF61AE}" type="slidenum">
              <a:rPr lang="ru-RU" smtClean="0"/>
              <a:t>‹#›</a:t>
            </a:fld>
            <a:endParaRPr lang="ru-RU"/>
          </a:p>
        </p:txBody>
      </p:sp>
    </p:spTree>
    <p:extLst>
      <p:ext uri="{BB962C8B-B14F-4D97-AF65-F5344CB8AC3E}">
        <p14:creationId xmlns:p14="http://schemas.microsoft.com/office/powerpoint/2010/main" val="148238561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1DC41AB-6998-4969-969B-7A864FB7A7CE}" type="datetimeFigureOut">
              <a:rPr lang="ru-RU" smtClean="0"/>
              <a:t>06.05.2024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EA3615-3EBB-466A-900E-8D017CAF61AE}" type="slidenum">
              <a:rPr lang="ru-RU" smtClean="0"/>
              <a:t>‹#›</a:t>
            </a:fld>
            <a:endParaRPr lang="ru-RU"/>
          </a:p>
        </p:txBody>
      </p:sp>
    </p:spTree>
    <p:extLst>
      <p:ext uri="{BB962C8B-B14F-4D97-AF65-F5344CB8AC3E}">
        <p14:creationId xmlns:p14="http://schemas.microsoft.com/office/powerpoint/2010/main" val="198223553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1DC41AB-6998-4969-969B-7A864FB7A7CE}" type="datetimeFigureOut">
              <a:rPr lang="ru-RU" smtClean="0"/>
              <a:t>06.05.2024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EA3615-3EBB-466A-900E-8D017CAF61AE}" type="slidenum">
              <a:rPr lang="ru-RU" smtClean="0"/>
              <a:t>‹#›</a:t>
            </a:fld>
            <a:endParaRPr lang="ru-RU"/>
          </a:p>
        </p:txBody>
      </p:sp>
    </p:spTree>
    <p:extLst>
      <p:ext uri="{BB962C8B-B14F-4D97-AF65-F5344CB8AC3E}">
        <p14:creationId xmlns:p14="http://schemas.microsoft.com/office/powerpoint/2010/main" val="99032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C41AB-6998-4969-969B-7A864FB7A7CE}" type="datetimeFigureOut">
              <a:rPr lang="ru-RU" smtClean="0"/>
              <a:t>06.05.2024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9EA3615-3EBB-466A-900E-8D017CAF61AE}" type="slidenum">
              <a:rPr lang="ru-RU" smtClean="0"/>
              <a:t>‹#›</a:t>
            </a:fld>
            <a:endParaRPr lang="ru-RU"/>
          </a:p>
        </p:txBody>
      </p:sp>
    </p:spTree>
    <p:extLst>
      <p:ext uri="{BB962C8B-B14F-4D97-AF65-F5344CB8AC3E}">
        <p14:creationId xmlns:p14="http://schemas.microsoft.com/office/powerpoint/2010/main" val="3980126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E1DC41AB-6998-4969-969B-7A864FB7A7CE}" type="datetimeFigureOut">
              <a:rPr lang="ru-RU" smtClean="0"/>
              <a:t>06.05.2024</a:t>
            </a:fld>
            <a:endParaRPr lang="ru-RU"/>
          </a:p>
        </p:txBody>
      </p:sp>
      <p:sp>
        <p:nvSpPr>
          <p:cNvPr id="6" name="Footer Placeholder 5"/>
          <p:cNvSpPr>
            <a:spLocks noGrp="1"/>
          </p:cNvSpPr>
          <p:nvPr>
            <p:ph type="ftr" sz="quarter" idx="11"/>
          </p:nvPr>
        </p:nvSpPr>
        <p:spPr>
          <a:xfrm>
            <a:off x="2103620" y="6375679"/>
            <a:ext cx="3482179" cy="345796"/>
          </a:xfrm>
        </p:spPr>
        <p:txBody>
          <a:bodyPr/>
          <a:lstStyle/>
          <a:p>
            <a:endParaRPr lang="ru-RU"/>
          </a:p>
        </p:txBody>
      </p:sp>
      <p:sp>
        <p:nvSpPr>
          <p:cNvPr id="7" name="Slide Number Placeholder 6"/>
          <p:cNvSpPr>
            <a:spLocks noGrp="1"/>
          </p:cNvSpPr>
          <p:nvPr>
            <p:ph type="sldNum" sz="quarter" idx="12"/>
          </p:nvPr>
        </p:nvSpPr>
        <p:spPr>
          <a:xfrm>
            <a:off x="5691014" y="6375679"/>
            <a:ext cx="1232456" cy="345796"/>
          </a:xfrm>
        </p:spPr>
        <p:txBody>
          <a:bodyPr/>
          <a:lstStyle/>
          <a:p>
            <a:fld id="{E9EA3615-3EBB-466A-900E-8D017CAF61AE}" type="slidenum">
              <a:rPr lang="ru-RU" smtClean="0"/>
              <a:t>‹#›</a:t>
            </a:fld>
            <a:endParaRPr lang="ru-RU"/>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07963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E1DC41AB-6998-4969-969B-7A864FB7A7CE}" type="datetimeFigureOut">
              <a:rPr lang="ru-RU" smtClean="0"/>
              <a:t>06.05.2024</a:t>
            </a:fld>
            <a:endParaRPr lang="ru-RU"/>
          </a:p>
        </p:txBody>
      </p:sp>
      <p:sp>
        <p:nvSpPr>
          <p:cNvPr id="6" name="Footer Placeholder 5"/>
          <p:cNvSpPr>
            <a:spLocks noGrp="1"/>
          </p:cNvSpPr>
          <p:nvPr>
            <p:ph type="ftr" sz="quarter" idx="11"/>
          </p:nvPr>
        </p:nvSpPr>
        <p:spPr>
          <a:xfrm>
            <a:off x="2103621" y="6375679"/>
            <a:ext cx="3482178" cy="345796"/>
          </a:xfrm>
        </p:spPr>
        <p:txBody>
          <a:bodyPr/>
          <a:lstStyle/>
          <a:p>
            <a:endParaRPr lang="ru-RU"/>
          </a:p>
        </p:txBody>
      </p:sp>
      <p:sp>
        <p:nvSpPr>
          <p:cNvPr id="7" name="Slide Number Placeholder 6"/>
          <p:cNvSpPr>
            <a:spLocks noGrp="1"/>
          </p:cNvSpPr>
          <p:nvPr>
            <p:ph type="sldNum" sz="quarter" idx="12"/>
          </p:nvPr>
        </p:nvSpPr>
        <p:spPr>
          <a:xfrm>
            <a:off x="5687568" y="6375679"/>
            <a:ext cx="1234440" cy="345796"/>
          </a:xfrm>
        </p:spPr>
        <p:txBody>
          <a:bodyPr/>
          <a:lstStyle/>
          <a:p>
            <a:fld id="{E9EA3615-3EBB-466A-900E-8D017CAF61AE}" type="slidenum">
              <a:rPr lang="ru-RU" smtClean="0"/>
              <a:t>‹#›</a:t>
            </a:fld>
            <a:endParaRPr lang="ru-RU"/>
          </a:p>
        </p:txBody>
      </p:sp>
    </p:spTree>
    <p:extLst>
      <p:ext uri="{BB962C8B-B14F-4D97-AF65-F5344CB8AC3E}">
        <p14:creationId xmlns:p14="http://schemas.microsoft.com/office/powerpoint/2010/main" val="313680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1DC41AB-6998-4969-969B-7A864FB7A7CE}" type="datetimeFigureOut">
              <a:rPr lang="ru-RU" smtClean="0"/>
              <a:t>06.05.2024</a:t>
            </a:fld>
            <a:endParaRPr lang="ru-RU"/>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9EA3615-3EBB-466A-900E-8D017CAF61AE}" type="slidenum">
              <a:rPr lang="ru-RU" smtClean="0"/>
              <a:t>‹#›</a:t>
            </a:fld>
            <a:endParaRPr lang="ru-RU"/>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19522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pen.edu.gov.ru/faq/#type=73" TargetMode="External"/><Relationship Id="rId2" Type="http://schemas.openxmlformats.org/officeDocument/2006/relationships/hyperlink" Target="https://vk.com/doc-224704750_67521678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vk.com/doc-224704750_67525119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vk.com/doc-224704750_676099576" TargetMode="External"/><Relationship Id="rId2" Type="http://schemas.openxmlformats.org/officeDocument/2006/relationships/hyperlink" Target="https://vk.com/doc-224704750_67525119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k.com/doc-224704750_675251300" TargetMode="External"/><Relationship Id="rId2" Type="http://schemas.openxmlformats.org/officeDocument/2006/relationships/hyperlink" Target="https://firpo.ru/netcat_files/368/760/h_e1d31beafa56fcb62d330ba06cdd9b57" TargetMode="External"/><Relationship Id="rId1" Type="http://schemas.openxmlformats.org/officeDocument/2006/relationships/slideLayout" Target="../slideLayouts/slideLayout2.xml"/><Relationship Id="rId6" Type="http://schemas.openxmlformats.org/officeDocument/2006/relationships/hyperlink" Target="https://vk.com/doc-224704750_675596269" TargetMode="External"/><Relationship Id="rId5" Type="http://schemas.openxmlformats.org/officeDocument/2006/relationships/hyperlink" Target="https://vk.com/doc-224704750_675596060" TargetMode="External"/><Relationship Id="rId4" Type="http://schemas.openxmlformats.org/officeDocument/2006/relationships/hyperlink" Target="https://firpo.ru/netcat_files/368/760/h_2665f95a1d1374f2234aa0d7843bc45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7E7A44-0F28-4538-822A-9EA78AAEB3C2}"/>
              </a:ext>
            </a:extLst>
          </p:cNvPr>
          <p:cNvSpPr>
            <a:spLocks noGrp="1"/>
          </p:cNvSpPr>
          <p:nvPr>
            <p:ph type="ctrTitle"/>
          </p:nvPr>
        </p:nvSpPr>
        <p:spPr>
          <a:xfrm>
            <a:off x="623454" y="1939636"/>
            <a:ext cx="11240655" cy="2387600"/>
          </a:xfrm>
        </p:spPr>
        <p:txBody>
          <a:bodyPr>
            <a:normAutofit fontScale="90000"/>
          </a:bodyPr>
          <a:lstStyle/>
          <a:p>
            <a:r>
              <a:rPr lang="ru-RU" sz="7200" b="1" dirty="0">
                <a:latin typeface="Times New Roman" panose="02020603050405020304" pitchFamily="18" charset="0"/>
                <a:cs typeface="MV Boli" panose="02000500030200090000" pitchFamily="2" charset="0"/>
              </a:rPr>
              <a:t>Проект</a:t>
            </a:r>
            <a:br>
              <a:rPr lang="ru-RU" sz="7200" b="1" dirty="0">
                <a:latin typeface="Times New Roman" panose="02020603050405020304" pitchFamily="18" charset="0"/>
                <a:cs typeface="MV Boli" panose="02000500030200090000" pitchFamily="2" charset="0"/>
              </a:rPr>
            </a:br>
            <a:br>
              <a:rPr lang="ru-RU" sz="7200" b="1" dirty="0">
                <a:latin typeface="Times New Roman" panose="02020603050405020304" pitchFamily="18" charset="0"/>
                <a:cs typeface="MV Boli" panose="02000500030200090000" pitchFamily="2" charset="0"/>
              </a:rPr>
            </a:br>
            <a:r>
              <a:rPr lang="ru-RU" sz="7200" b="1" dirty="0">
                <a:latin typeface="Times New Roman" panose="02020603050405020304" pitchFamily="18" charset="0"/>
                <a:cs typeface="MV Boli" panose="02000500030200090000" pitchFamily="2" charset="0"/>
              </a:rPr>
              <a:t> «</a:t>
            </a:r>
            <a:r>
              <a:rPr lang="ru-RU" sz="7200" b="1" dirty="0" err="1">
                <a:latin typeface="Times New Roman" panose="02020603050405020304" pitchFamily="18" charset="0"/>
                <a:cs typeface="MV Boli" panose="02000500030200090000" pitchFamily="2" charset="0"/>
              </a:rPr>
              <a:t>Обркредит</a:t>
            </a:r>
            <a:r>
              <a:rPr lang="ru-RU" sz="7200" b="1" dirty="0">
                <a:latin typeface="Times New Roman" panose="02020603050405020304" pitchFamily="18" charset="0"/>
                <a:cs typeface="MV Boli" panose="02000500030200090000" pitchFamily="2" charset="0"/>
              </a:rPr>
              <a:t> в СПО»</a:t>
            </a:r>
          </a:p>
        </p:txBody>
      </p:sp>
    </p:spTree>
    <p:extLst>
      <p:ext uri="{BB962C8B-B14F-4D97-AF65-F5344CB8AC3E}">
        <p14:creationId xmlns:p14="http://schemas.microsoft.com/office/powerpoint/2010/main" val="1488025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DAD9F2-1FD4-412B-939A-BC7473321E07}"/>
              </a:ext>
            </a:extLst>
          </p:cNvPr>
          <p:cNvSpPr>
            <a:spLocks noGrp="1"/>
          </p:cNvSpPr>
          <p:nvPr>
            <p:ph type="title"/>
          </p:nvPr>
        </p:nvSpPr>
        <p:spPr/>
        <p:txBody>
          <a:bodyPr/>
          <a:lstStyle/>
          <a:p>
            <a:r>
              <a:rPr lang="ru-RU" dirty="0"/>
              <a:t>Образовательный кредит</a:t>
            </a:r>
          </a:p>
        </p:txBody>
      </p:sp>
      <p:sp>
        <p:nvSpPr>
          <p:cNvPr id="3" name="Объект 2">
            <a:extLst>
              <a:ext uri="{FF2B5EF4-FFF2-40B4-BE49-F238E27FC236}">
                <a16:creationId xmlns:a16="http://schemas.microsoft.com/office/drawing/2014/main" id="{9EA194EB-845C-4BB0-8395-9FC2EA030537}"/>
              </a:ext>
            </a:extLst>
          </p:cNvPr>
          <p:cNvSpPr>
            <a:spLocks noGrp="1"/>
          </p:cNvSpPr>
          <p:nvPr>
            <p:ph idx="1"/>
          </p:nvPr>
        </p:nvSpPr>
        <p:spPr>
          <a:xfrm>
            <a:off x="1251678" y="1731819"/>
            <a:ext cx="10524686" cy="4585854"/>
          </a:xfrm>
        </p:spPr>
        <p:txBody>
          <a:bodyPr>
            <a:noAutofit/>
          </a:bodyPr>
          <a:lstStyle/>
          <a:p>
            <a:pPr marL="0" indent="0">
              <a:buNone/>
            </a:pPr>
            <a:r>
              <a:rPr lang="ru-RU" dirty="0">
                <a:solidFill>
                  <a:schemeClr val="tx1">
                    <a:lumMod val="95000"/>
                    <a:lumOff val="5000"/>
                  </a:schemeClr>
                </a:solidFill>
                <a:latin typeface="Bookman Old Style" panose="02050604050505020204" pitchFamily="18" charset="0"/>
                <a:cs typeface="Times New Roman" panose="02020603050405020304" pitchFamily="18" charset="0"/>
              </a:rPr>
              <a:t>В нашей стремительно меняющейся экономике среднее профессиональное образование открывает перед молодыми людьми двери в мир высокооплачиваемого и квалифицированного труда. При этом с каждым годом колледжи и техникумы все более востребованы у абитуриентов. Но что делать, если бюджетного места не хватило, а финансовые обстоятельства становятся препятствием на пути к получению желаемого образования? </a:t>
            </a:r>
          </a:p>
          <a:p>
            <a:pPr marL="0" indent="0">
              <a:buNone/>
            </a:pPr>
            <a:endParaRPr lang="ru-RU" dirty="0">
              <a:solidFill>
                <a:schemeClr val="tx1">
                  <a:lumMod val="95000"/>
                  <a:lumOff val="5000"/>
                </a:schemeClr>
              </a:solidFill>
              <a:latin typeface="Bookman Old Style" panose="02050604050505020204" pitchFamily="18" charset="0"/>
              <a:cs typeface="Times New Roman" panose="02020603050405020304" pitchFamily="18" charset="0"/>
            </a:endParaRPr>
          </a:p>
          <a:p>
            <a:pPr marL="0" indent="0">
              <a:buNone/>
            </a:pPr>
            <a:r>
              <a:rPr lang="ru-RU" dirty="0">
                <a:solidFill>
                  <a:schemeClr val="tx1">
                    <a:lumMod val="95000"/>
                    <a:lumOff val="5000"/>
                  </a:schemeClr>
                </a:solidFill>
                <a:latin typeface="Bookman Old Style" panose="02050604050505020204" pitchFamily="18" charset="0"/>
                <a:cs typeface="Times New Roman" panose="02020603050405020304" pitchFamily="18" charset="0"/>
              </a:rPr>
              <a:t>Решением этой проблемы может стать использование образовательного кредита с государственной поддержкой. </a:t>
            </a:r>
          </a:p>
          <a:p>
            <a:pPr marL="0" indent="0">
              <a:buNone/>
            </a:pPr>
            <a:endParaRPr lang="ru-RU" dirty="0">
              <a:solidFill>
                <a:schemeClr val="tx1">
                  <a:lumMod val="95000"/>
                  <a:lumOff val="5000"/>
                </a:schemeClr>
              </a:solidFill>
              <a:latin typeface="Bookman Old Style" panose="02050604050505020204" pitchFamily="18" charset="0"/>
              <a:cs typeface="Times New Roman" panose="02020603050405020304" pitchFamily="18" charset="0"/>
            </a:endParaRPr>
          </a:p>
          <a:p>
            <a:pPr marL="0" indent="0">
              <a:buNone/>
            </a:pPr>
            <a:r>
              <a:rPr lang="ru-RU" dirty="0">
                <a:solidFill>
                  <a:schemeClr val="tx1">
                    <a:lumMod val="95000"/>
                    <a:lumOff val="5000"/>
                  </a:schemeClr>
                </a:solidFill>
                <a:latin typeface="Bookman Old Style" panose="02050604050505020204" pitchFamily="18" charset="0"/>
                <a:cs typeface="Times New Roman" panose="02020603050405020304" pitchFamily="18" charset="0"/>
              </a:rPr>
              <a:t>Подробнее о программе читайте в рубрике «О Проекте» </a:t>
            </a:r>
          </a:p>
        </p:txBody>
      </p:sp>
    </p:spTree>
    <p:extLst>
      <p:ext uri="{BB962C8B-B14F-4D97-AF65-F5344CB8AC3E}">
        <p14:creationId xmlns:p14="http://schemas.microsoft.com/office/powerpoint/2010/main" val="498969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BB37FB-F2BF-4D4F-A864-4147BCA4BB66}"/>
              </a:ext>
            </a:extLst>
          </p:cNvPr>
          <p:cNvSpPr>
            <a:spLocks noGrp="1"/>
          </p:cNvSpPr>
          <p:nvPr>
            <p:ph type="title"/>
          </p:nvPr>
        </p:nvSpPr>
        <p:spPr/>
        <p:txBody>
          <a:bodyPr/>
          <a:lstStyle/>
          <a:p>
            <a:r>
              <a:rPr lang="ru-RU" dirty="0"/>
              <a:t>О Проекте</a:t>
            </a:r>
          </a:p>
        </p:txBody>
      </p:sp>
      <p:sp>
        <p:nvSpPr>
          <p:cNvPr id="3" name="Объект 2">
            <a:extLst>
              <a:ext uri="{FF2B5EF4-FFF2-40B4-BE49-F238E27FC236}">
                <a16:creationId xmlns:a16="http://schemas.microsoft.com/office/drawing/2014/main" id="{7B045A36-F1DE-4D23-A9DF-0C95117969AE}"/>
              </a:ext>
            </a:extLst>
          </p:cNvPr>
          <p:cNvSpPr>
            <a:spLocks noGrp="1"/>
          </p:cNvSpPr>
          <p:nvPr>
            <p:ph idx="1"/>
          </p:nvPr>
        </p:nvSpPr>
        <p:spPr>
          <a:xfrm>
            <a:off x="1251678" y="1528619"/>
            <a:ext cx="10178322" cy="4946996"/>
          </a:xfrm>
        </p:spPr>
        <p:txBody>
          <a:bodyPr>
            <a:normAutofit fontScale="85000" lnSpcReduction="20000"/>
          </a:bodyPr>
          <a:lstStyle/>
          <a:p>
            <a:pPr marL="0" indent="0">
              <a:buNone/>
            </a:pPr>
            <a:r>
              <a:rPr lang="ru-RU" sz="2100" dirty="0">
                <a:solidFill>
                  <a:schemeClr val="tx1">
                    <a:lumMod val="95000"/>
                    <a:lumOff val="5000"/>
                  </a:schemeClr>
                </a:solidFill>
                <a:latin typeface="Bookman Old Style" panose="02050604050505020204" pitchFamily="18" charset="0"/>
              </a:rPr>
              <a:t>Образовательный кредит с господдержкой – это целевая помощь студентам, при котором для заемщика действует фиксированная ставка – 3% </a:t>
            </a:r>
          </a:p>
          <a:p>
            <a:pPr marL="0" indent="0">
              <a:buNone/>
            </a:pPr>
            <a:r>
              <a:rPr lang="ru-RU" sz="2100" dirty="0">
                <a:solidFill>
                  <a:schemeClr val="tx1">
                    <a:lumMod val="95000"/>
                    <a:lumOff val="5000"/>
                  </a:schemeClr>
                </a:solidFill>
                <a:latin typeface="Bookman Old Style" panose="02050604050505020204" pitchFamily="18" charset="0"/>
              </a:rPr>
              <a:t>Это очень выгодно, поскольку сегодня процентная ставка на рынке кредитования варьируется от 17 до 28%, а образовательный кредит можно получить стабильно со ставкой 3%, при этом, оставшуюся часть % за обучающегося погашает государство </a:t>
            </a:r>
          </a:p>
          <a:p>
            <a:pPr marL="0" indent="0">
              <a:buNone/>
            </a:pPr>
            <a:r>
              <a:rPr lang="ru-RU" sz="2100" dirty="0">
                <a:solidFill>
                  <a:schemeClr val="tx1">
                    <a:lumMod val="95000"/>
                    <a:lumOff val="5000"/>
                  </a:schemeClr>
                </a:solidFill>
                <a:latin typeface="Bookman Old Style" panose="02050604050505020204" pitchFamily="18" charset="0"/>
              </a:rPr>
              <a:t>Кроме того, </a:t>
            </a:r>
            <a:r>
              <a:rPr lang="ru-RU" sz="2100" dirty="0" err="1">
                <a:solidFill>
                  <a:schemeClr val="tx1">
                    <a:lumMod val="95000"/>
                    <a:lumOff val="5000"/>
                  </a:schemeClr>
                </a:solidFill>
                <a:latin typeface="Bookman Old Style" panose="02050604050505020204" pitchFamily="18" charset="0"/>
              </a:rPr>
              <a:t>обркредит</a:t>
            </a:r>
            <a:r>
              <a:rPr lang="ru-RU" sz="2100" dirty="0">
                <a:solidFill>
                  <a:schemeClr val="tx1">
                    <a:lumMod val="95000"/>
                    <a:lumOff val="5000"/>
                  </a:schemeClr>
                </a:solidFill>
                <a:latin typeface="Bookman Old Style" panose="02050604050505020204" pitchFamily="18" charset="0"/>
              </a:rPr>
              <a:t> можно выплачивать в течение длительного времени – до 15 лет, что позволяет сделать ежемесячные платежи необременительными даже для молодых специалистов </a:t>
            </a:r>
          </a:p>
          <a:p>
            <a:pPr marL="0" indent="0">
              <a:buNone/>
            </a:pPr>
            <a:r>
              <a:rPr lang="ru-RU" sz="2100" dirty="0">
                <a:solidFill>
                  <a:schemeClr val="tx1">
                    <a:lumMod val="95000"/>
                    <a:lumOff val="5000"/>
                  </a:schemeClr>
                </a:solidFill>
                <a:latin typeface="Bookman Old Style" panose="02050604050505020204" pitchFamily="18" charset="0"/>
              </a:rPr>
              <a:t>Подробную информацию об условиях программы вы можете изучить в специальном пособии, а также в разделе «Вопросы и ответы» на сайте </a:t>
            </a:r>
            <a:r>
              <a:rPr lang="ru-RU" sz="2100" dirty="0" err="1">
                <a:solidFill>
                  <a:schemeClr val="tx1">
                    <a:lumMod val="95000"/>
                    <a:lumOff val="5000"/>
                  </a:schemeClr>
                </a:solidFill>
                <a:latin typeface="Bookman Old Style" panose="02050604050505020204" pitchFamily="18" charset="0"/>
              </a:rPr>
              <a:t>Минпросвещения</a:t>
            </a:r>
            <a:r>
              <a:rPr lang="ru-RU" sz="2100" dirty="0">
                <a:solidFill>
                  <a:schemeClr val="tx1">
                    <a:lumMod val="95000"/>
                    <a:lumOff val="5000"/>
                  </a:schemeClr>
                </a:solidFill>
                <a:latin typeface="Bookman Old Style" panose="02050604050505020204" pitchFamily="18" charset="0"/>
              </a:rPr>
              <a:t> России</a:t>
            </a:r>
          </a:p>
          <a:p>
            <a:pPr marL="0" indent="0">
              <a:buNone/>
            </a:pPr>
            <a:endParaRPr lang="ru-RU" dirty="0">
              <a:solidFill>
                <a:schemeClr val="tx1">
                  <a:lumMod val="95000"/>
                  <a:lumOff val="5000"/>
                </a:schemeClr>
              </a:solidFill>
              <a:latin typeface="Bookman Old Style" panose="02050604050505020204" pitchFamily="18" charset="0"/>
            </a:endParaRPr>
          </a:p>
          <a:p>
            <a:pPr marL="0" indent="0">
              <a:buNone/>
            </a:pPr>
            <a:endParaRPr lang="ru-RU" dirty="0">
              <a:solidFill>
                <a:schemeClr val="tx1">
                  <a:lumMod val="95000"/>
                  <a:lumOff val="5000"/>
                </a:schemeClr>
              </a:solidFill>
              <a:latin typeface="Bookman Old Style" panose="02050604050505020204" pitchFamily="18" charset="0"/>
            </a:endParaRPr>
          </a:p>
          <a:p>
            <a:pPr marL="0" indent="0">
              <a:buNone/>
            </a:pPr>
            <a:r>
              <a:rPr lang="ru-RU" sz="1600" dirty="0">
                <a:solidFill>
                  <a:schemeClr val="tx1">
                    <a:lumMod val="95000"/>
                    <a:lumOff val="5000"/>
                  </a:schemeClr>
                </a:solidFill>
                <a:latin typeface="Bookman Old Style" panose="02050604050505020204" pitchFamily="18" charset="0"/>
              </a:rPr>
              <a:t>Ссылка на пособие: </a:t>
            </a:r>
          </a:p>
          <a:p>
            <a:pPr marL="0" indent="0">
              <a:buNone/>
            </a:pPr>
            <a:r>
              <a:rPr lang="ru-RU" sz="1600" dirty="0">
                <a:solidFill>
                  <a:schemeClr val="tx1">
                    <a:lumMod val="95000"/>
                    <a:lumOff val="5000"/>
                  </a:schemeClr>
                </a:solidFill>
                <a:latin typeface="Bookman Old Style" panose="02050604050505020204" pitchFamily="18" charset="0"/>
                <a:hlinkClick r:id="rId2"/>
              </a:rPr>
              <a:t>https://vk.com/doc-224704750_675216781 </a:t>
            </a:r>
            <a:endParaRPr lang="ru-RU" sz="1600" dirty="0">
              <a:solidFill>
                <a:schemeClr val="tx1">
                  <a:lumMod val="95000"/>
                  <a:lumOff val="5000"/>
                </a:schemeClr>
              </a:solidFill>
              <a:latin typeface="Bookman Old Style" panose="02050604050505020204" pitchFamily="18" charset="0"/>
            </a:endParaRPr>
          </a:p>
          <a:p>
            <a:pPr marL="0" indent="0">
              <a:buNone/>
            </a:pPr>
            <a:r>
              <a:rPr lang="ru-RU" sz="1600" dirty="0">
                <a:solidFill>
                  <a:schemeClr val="tx1">
                    <a:lumMod val="95000"/>
                    <a:lumOff val="5000"/>
                  </a:schemeClr>
                </a:solidFill>
                <a:latin typeface="Bookman Old Style" panose="02050604050505020204" pitchFamily="18" charset="0"/>
              </a:rPr>
              <a:t>Ссылка на раздел «Вопросы и ответы» на сайте </a:t>
            </a:r>
            <a:r>
              <a:rPr lang="ru-RU" sz="1600" dirty="0" err="1">
                <a:solidFill>
                  <a:schemeClr val="tx1">
                    <a:lumMod val="95000"/>
                    <a:lumOff val="5000"/>
                  </a:schemeClr>
                </a:solidFill>
                <a:latin typeface="Bookman Old Style" panose="02050604050505020204" pitchFamily="18" charset="0"/>
              </a:rPr>
              <a:t>Минпросвещения</a:t>
            </a:r>
            <a:r>
              <a:rPr lang="ru-RU" sz="1600" dirty="0">
                <a:solidFill>
                  <a:schemeClr val="tx1">
                    <a:lumMod val="95000"/>
                    <a:lumOff val="5000"/>
                  </a:schemeClr>
                </a:solidFill>
                <a:latin typeface="Bookman Old Style" panose="02050604050505020204" pitchFamily="18" charset="0"/>
              </a:rPr>
              <a:t>: </a:t>
            </a:r>
          </a:p>
          <a:p>
            <a:pPr marL="0" indent="0">
              <a:buNone/>
            </a:pPr>
            <a:r>
              <a:rPr lang="ru-RU" sz="1600" dirty="0">
                <a:solidFill>
                  <a:schemeClr val="tx1">
                    <a:lumMod val="95000"/>
                    <a:lumOff val="5000"/>
                  </a:schemeClr>
                </a:solidFill>
                <a:latin typeface="Bookman Old Style" panose="02050604050505020204" pitchFamily="18" charset="0"/>
                <a:hlinkClick r:id="rId3"/>
              </a:rPr>
              <a:t>https://open.edu.gov.ru/faq/#type=73</a:t>
            </a:r>
            <a:endParaRPr lang="ru-RU" sz="1600" dirty="0">
              <a:solidFill>
                <a:schemeClr val="tx1">
                  <a:lumMod val="95000"/>
                  <a:lumOff val="5000"/>
                </a:schemeClr>
              </a:solidFill>
              <a:latin typeface="Bookman Old Style" panose="02050604050505020204" pitchFamily="18" charset="0"/>
            </a:endParaRPr>
          </a:p>
        </p:txBody>
      </p:sp>
    </p:spTree>
    <p:extLst>
      <p:ext uri="{BB962C8B-B14F-4D97-AF65-F5344CB8AC3E}">
        <p14:creationId xmlns:p14="http://schemas.microsoft.com/office/powerpoint/2010/main" val="1699487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567730-00A8-42D3-99ED-52D5F1241044}"/>
              </a:ext>
            </a:extLst>
          </p:cNvPr>
          <p:cNvSpPr>
            <a:spLocks noGrp="1"/>
          </p:cNvSpPr>
          <p:nvPr>
            <p:ph type="title"/>
          </p:nvPr>
        </p:nvSpPr>
        <p:spPr/>
        <p:txBody>
          <a:bodyPr/>
          <a:lstStyle/>
          <a:p>
            <a:r>
              <a:rPr lang="ru-RU" dirty="0"/>
              <a:t>Условия предоставления</a:t>
            </a:r>
          </a:p>
        </p:txBody>
      </p:sp>
      <p:sp>
        <p:nvSpPr>
          <p:cNvPr id="3" name="Объект 2">
            <a:extLst>
              <a:ext uri="{FF2B5EF4-FFF2-40B4-BE49-F238E27FC236}">
                <a16:creationId xmlns:a16="http://schemas.microsoft.com/office/drawing/2014/main" id="{D1176B69-98AF-443C-AAF0-3EC010217D0A}"/>
              </a:ext>
            </a:extLst>
          </p:cNvPr>
          <p:cNvSpPr>
            <a:spLocks noGrp="1"/>
          </p:cNvSpPr>
          <p:nvPr>
            <p:ph idx="1"/>
          </p:nvPr>
        </p:nvSpPr>
        <p:spPr>
          <a:xfrm>
            <a:off x="1251678" y="1555403"/>
            <a:ext cx="10395377" cy="5302597"/>
          </a:xfrm>
        </p:spPr>
        <p:txBody>
          <a:bodyPr>
            <a:normAutofit fontScale="47500" lnSpcReduction="20000"/>
          </a:bodyPr>
          <a:lstStyle/>
          <a:p>
            <a:pPr marL="0" indent="0">
              <a:buNone/>
            </a:pPr>
            <a:r>
              <a:rPr lang="ru-RU" sz="3300" dirty="0">
                <a:solidFill>
                  <a:schemeClr val="tx1">
                    <a:lumMod val="95000"/>
                    <a:lumOff val="5000"/>
                  </a:schemeClr>
                </a:solidFill>
                <a:latin typeface="Bookman Old Style" panose="02050604050505020204" pitchFamily="18" charset="0"/>
              </a:rPr>
              <a:t>Образовательный кредит может получить любой гражданин Российской Федерации. При этом, потенциальному заемщику должно быть не меньше 14 лет. </a:t>
            </a:r>
          </a:p>
          <a:p>
            <a:pPr marL="0" indent="0">
              <a:buNone/>
            </a:pPr>
            <a:r>
              <a:rPr lang="ru-RU" sz="3300" dirty="0">
                <a:solidFill>
                  <a:schemeClr val="tx1">
                    <a:lumMod val="95000"/>
                    <a:lumOff val="5000"/>
                  </a:schemeClr>
                </a:solidFill>
                <a:latin typeface="Bookman Old Style" panose="02050604050505020204" pitchFamily="18" charset="0"/>
              </a:rPr>
              <a:t>Если заемщику от 14 до 18 лет, то для оформления понадобится письменное согласие одного из родителей или законных представителей (обратите внимание, что несовершеннолетним под опекой кредит не выдаётся согласно закону «Об опеке и попечительстве»). </a:t>
            </a:r>
          </a:p>
          <a:p>
            <a:pPr marL="0" indent="0">
              <a:buNone/>
            </a:pPr>
            <a:r>
              <a:rPr lang="ru-RU" sz="3300" dirty="0">
                <a:solidFill>
                  <a:schemeClr val="tx1">
                    <a:lumMod val="95000"/>
                    <a:lumOff val="5000"/>
                  </a:schemeClr>
                </a:solidFill>
                <a:latin typeface="Bookman Old Style" panose="02050604050505020204" pitchFamily="18" charset="0"/>
              </a:rPr>
              <a:t>Чтобы воспользоваться государственной поддержкой необходимо: </a:t>
            </a:r>
          </a:p>
          <a:p>
            <a:pPr marL="457200" indent="-457200">
              <a:buAutoNum type="arabicPeriod"/>
            </a:pPr>
            <a:r>
              <a:rPr lang="ru-RU" sz="3300" dirty="0">
                <a:solidFill>
                  <a:schemeClr val="tx1">
                    <a:lumMod val="95000"/>
                    <a:lumOff val="5000"/>
                  </a:schemeClr>
                </a:solidFill>
                <a:latin typeface="Bookman Old Style" panose="02050604050505020204" pitchFamily="18" charset="0"/>
              </a:rPr>
              <a:t>Подписать договор на платное обучение с колледжем или вузом, в котором обучают по программам СПО; </a:t>
            </a:r>
          </a:p>
          <a:p>
            <a:pPr marL="457200" indent="-457200">
              <a:buAutoNum type="arabicPeriod"/>
            </a:pPr>
            <a:r>
              <a:rPr lang="ru-RU" sz="3300" dirty="0">
                <a:solidFill>
                  <a:schemeClr val="tx1">
                    <a:lumMod val="95000"/>
                    <a:lumOff val="5000"/>
                  </a:schemeClr>
                </a:solidFill>
                <a:latin typeface="Bookman Old Style" panose="02050604050505020204" pitchFamily="18" charset="0"/>
              </a:rPr>
              <a:t>2. Прийти с паспортом, договором на обучение и счетом на оплату в офис банков-партнеров или оставить заявку на сайте и менеджер перезвонит вам; В 2024 году образовательный кредит можно оформить в ПАО Сбербанк и РНКБ Банк (ПАО); </a:t>
            </a:r>
          </a:p>
          <a:p>
            <a:pPr marL="457200" indent="-457200">
              <a:buAutoNum type="arabicPeriod"/>
            </a:pPr>
            <a:r>
              <a:rPr lang="ru-RU" sz="3300" dirty="0">
                <a:solidFill>
                  <a:schemeClr val="tx1">
                    <a:lumMod val="95000"/>
                    <a:lumOff val="5000"/>
                  </a:schemeClr>
                </a:solidFill>
                <a:latin typeface="Bookman Old Style" panose="02050604050505020204" pitchFamily="18" charset="0"/>
              </a:rPr>
              <a:t>3. Ознакомиться с условиями кредита и подписать кредитный договор; </a:t>
            </a:r>
          </a:p>
          <a:p>
            <a:pPr marL="457200" indent="-457200">
              <a:buAutoNum type="arabicPeriod"/>
            </a:pPr>
            <a:r>
              <a:rPr lang="ru-RU" sz="3300" dirty="0">
                <a:solidFill>
                  <a:schemeClr val="tx1">
                    <a:lumMod val="95000"/>
                    <a:lumOff val="5000"/>
                  </a:schemeClr>
                </a:solidFill>
                <a:latin typeface="Bookman Old Style" panose="02050604050505020204" pitchFamily="18" charset="0"/>
              </a:rPr>
              <a:t>4. Получите подтверждение от учебного заведения о том, что банк перечислит деньги на его счет </a:t>
            </a:r>
          </a:p>
          <a:p>
            <a:pPr marL="0" indent="0">
              <a:buNone/>
            </a:pPr>
            <a:r>
              <a:rPr lang="ru-RU" sz="3300" dirty="0">
                <a:solidFill>
                  <a:schemeClr val="tx1">
                    <a:lumMod val="95000"/>
                    <a:lumOff val="5000"/>
                  </a:schemeClr>
                </a:solidFill>
                <a:latin typeface="Bookman Old Style" panose="02050604050505020204" pitchFamily="18" charset="0"/>
              </a:rPr>
              <a:t>Пошаговая инструкция по получению образовательного кредита в чек-листе</a:t>
            </a:r>
          </a:p>
          <a:p>
            <a:pPr marL="0" indent="0">
              <a:buNone/>
            </a:pPr>
            <a:endParaRPr lang="ru-RU" dirty="0">
              <a:solidFill>
                <a:schemeClr val="tx1">
                  <a:lumMod val="95000"/>
                  <a:lumOff val="5000"/>
                </a:schemeClr>
              </a:solidFill>
              <a:latin typeface="Bookman Old Style" panose="02050604050505020204" pitchFamily="18" charset="0"/>
            </a:endParaRPr>
          </a:p>
          <a:p>
            <a:pPr marL="0" indent="0">
              <a:buNone/>
            </a:pPr>
            <a:r>
              <a:rPr lang="ru-RU" sz="2900" dirty="0">
                <a:solidFill>
                  <a:schemeClr val="tx1">
                    <a:lumMod val="95000"/>
                    <a:lumOff val="5000"/>
                  </a:schemeClr>
                </a:solidFill>
                <a:latin typeface="Bookman Old Style" panose="02050604050505020204" pitchFamily="18" charset="0"/>
              </a:rPr>
              <a:t>Ссылка на чек-лист: </a:t>
            </a:r>
          </a:p>
          <a:p>
            <a:pPr marL="0" indent="0">
              <a:buNone/>
            </a:pPr>
            <a:r>
              <a:rPr lang="ru-RU" sz="2900" dirty="0">
                <a:solidFill>
                  <a:schemeClr val="tx1">
                    <a:lumMod val="95000"/>
                    <a:lumOff val="5000"/>
                  </a:schemeClr>
                </a:solidFill>
                <a:latin typeface="Bookman Old Style" panose="02050604050505020204" pitchFamily="18" charset="0"/>
                <a:hlinkClick r:id="rId2"/>
              </a:rPr>
              <a:t>https://vk.com/doc-224704750_675251199</a:t>
            </a:r>
            <a:endParaRPr lang="ru-RU" sz="2900" dirty="0">
              <a:solidFill>
                <a:schemeClr val="tx1">
                  <a:lumMod val="95000"/>
                  <a:lumOff val="5000"/>
                </a:schemeClr>
              </a:solidFill>
              <a:latin typeface="Bookman Old Style" panose="02050604050505020204" pitchFamily="18" charset="0"/>
            </a:endParaRPr>
          </a:p>
        </p:txBody>
      </p:sp>
    </p:spTree>
    <p:extLst>
      <p:ext uri="{BB962C8B-B14F-4D97-AF65-F5344CB8AC3E}">
        <p14:creationId xmlns:p14="http://schemas.microsoft.com/office/powerpoint/2010/main" val="2394604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0ED4ED-DA92-4FD6-99D7-3A5866455002}"/>
              </a:ext>
            </a:extLst>
          </p:cNvPr>
          <p:cNvSpPr>
            <a:spLocks noGrp="1"/>
          </p:cNvSpPr>
          <p:nvPr>
            <p:ph type="title"/>
          </p:nvPr>
        </p:nvSpPr>
        <p:spPr/>
        <p:txBody>
          <a:bodyPr/>
          <a:lstStyle/>
          <a:p>
            <a:pPr algn="ctr"/>
            <a:r>
              <a:rPr lang="ru-RU" dirty="0"/>
              <a:t>Материалы для студентов и абитуриентов</a:t>
            </a:r>
          </a:p>
        </p:txBody>
      </p:sp>
      <p:sp>
        <p:nvSpPr>
          <p:cNvPr id="3" name="Объект 2">
            <a:extLst>
              <a:ext uri="{FF2B5EF4-FFF2-40B4-BE49-F238E27FC236}">
                <a16:creationId xmlns:a16="http://schemas.microsoft.com/office/drawing/2014/main" id="{B20F03A8-3FC8-46B9-8F3D-F086076DCDD2}"/>
              </a:ext>
            </a:extLst>
          </p:cNvPr>
          <p:cNvSpPr>
            <a:spLocks noGrp="1"/>
          </p:cNvSpPr>
          <p:nvPr>
            <p:ph idx="1"/>
          </p:nvPr>
        </p:nvSpPr>
        <p:spPr>
          <a:xfrm>
            <a:off x="1251678" y="1834343"/>
            <a:ext cx="10178322" cy="4641272"/>
          </a:xfrm>
        </p:spPr>
        <p:txBody>
          <a:bodyPr>
            <a:normAutofit fontScale="85000" lnSpcReduction="10000"/>
          </a:bodyPr>
          <a:lstStyle/>
          <a:p>
            <a:pPr marL="0" indent="0">
              <a:buNone/>
            </a:pPr>
            <a:r>
              <a:rPr lang="ru-RU" dirty="0">
                <a:solidFill>
                  <a:schemeClr val="tx1">
                    <a:lumMod val="95000"/>
                    <a:lumOff val="5000"/>
                  </a:schemeClr>
                </a:solidFill>
                <a:latin typeface="Bookman Old Style" panose="02050604050505020204" pitchFamily="18" charset="0"/>
              </a:rPr>
              <a:t>В этой рубрике собраны самые полезные материалы, которые позволяют получить для потенциальных участников исчерпывающую информацию об условиях Проекта, а для действующих заемщиков – отслеживать изменения в госпрограмме: </a:t>
            </a:r>
          </a:p>
          <a:p>
            <a:pPr marL="0" indent="0">
              <a:buNone/>
            </a:pPr>
            <a:r>
              <a:rPr lang="ru-RU" dirty="0">
                <a:solidFill>
                  <a:schemeClr val="tx1">
                    <a:lumMod val="95000"/>
                    <a:lumOff val="5000"/>
                  </a:schemeClr>
                </a:solidFill>
                <a:latin typeface="Bookman Old Style" panose="02050604050505020204" pitchFamily="18" charset="0"/>
              </a:rPr>
              <a:t>Образовательное кредитование: пособие для студентов СПО; </a:t>
            </a:r>
          </a:p>
          <a:p>
            <a:pPr marL="0" indent="0">
              <a:buNone/>
            </a:pPr>
            <a:r>
              <a:rPr lang="ru-RU" dirty="0">
                <a:solidFill>
                  <a:schemeClr val="tx1">
                    <a:lumMod val="95000"/>
                    <a:lumOff val="5000"/>
                  </a:schemeClr>
                </a:solidFill>
                <a:latin typeface="Bookman Old Style" panose="02050604050505020204" pitchFamily="18" charset="0"/>
              </a:rPr>
              <a:t>Чек-лист о получении кредита на образование по программе СПО с господдержкой; </a:t>
            </a:r>
          </a:p>
          <a:p>
            <a:pPr marL="0" indent="0">
              <a:buNone/>
            </a:pPr>
            <a:r>
              <a:rPr lang="ru-RU" dirty="0">
                <a:solidFill>
                  <a:schemeClr val="tx1">
                    <a:lumMod val="95000"/>
                    <a:lumOff val="5000"/>
                  </a:schemeClr>
                </a:solidFill>
                <a:latin typeface="Bookman Old Style" panose="02050604050505020204" pitchFamily="18" charset="0"/>
              </a:rPr>
              <a:t>Информационный плакат «Причины изменения договора по </a:t>
            </a:r>
            <a:r>
              <a:rPr lang="ru-RU" dirty="0" err="1">
                <a:solidFill>
                  <a:schemeClr val="tx1">
                    <a:lumMod val="95000"/>
                    <a:lumOff val="5000"/>
                  </a:schemeClr>
                </a:solidFill>
                <a:latin typeface="Bookman Old Style" panose="02050604050505020204" pitchFamily="18" charset="0"/>
              </a:rPr>
              <a:t>обркредиту</a:t>
            </a:r>
            <a:r>
              <a:rPr lang="ru-RU" dirty="0">
                <a:solidFill>
                  <a:schemeClr val="tx1">
                    <a:lumMod val="95000"/>
                    <a:lumOff val="5000"/>
                  </a:schemeClr>
                </a:solidFill>
                <a:latin typeface="Bookman Old Style" panose="02050604050505020204" pitchFamily="18" charset="0"/>
              </a:rPr>
              <a:t>»</a:t>
            </a:r>
          </a:p>
          <a:p>
            <a:pPr marL="0" indent="0">
              <a:buNone/>
            </a:pPr>
            <a:endParaRPr lang="ru-RU" dirty="0">
              <a:solidFill>
                <a:schemeClr val="tx1">
                  <a:lumMod val="95000"/>
                  <a:lumOff val="5000"/>
                </a:schemeClr>
              </a:solidFill>
              <a:latin typeface="Bookman Old Style" panose="02050604050505020204" pitchFamily="18" charset="0"/>
            </a:endParaRPr>
          </a:p>
          <a:p>
            <a:pPr marL="0" indent="0">
              <a:buNone/>
            </a:pPr>
            <a:endParaRPr lang="ru-RU" dirty="0">
              <a:solidFill>
                <a:schemeClr val="tx1">
                  <a:lumMod val="95000"/>
                  <a:lumOff val="5000"/>
                </a:schemeClr>
              </a:solidFill>
              <a:latin typeface="Bookman Old Style" panose="02050604050505020204" pitchFamily="18" charset="0"/>
            </a:endParaRPr>
          </a:p>
          <a:p>
            <a:pPr marL="0" indent="0">
              <a:buNone/>
            </a:pPr>
            <a:r>
              <a:rPr lang="ru-RU" sz="1600" dirty="0">
                <a:solidFill>
                  <a:schemeClr val="tx1">
                    <a:lumMod val="95000"/>
                    <a:lumOff val="5000"/>
                  </a:schemeClr>
                </a:solidFill>
                <a:latin typeface="Bookman Old Style" panose="02050604050505020204" pitchFamily="18" charset="0"/>
              </a:rPr>
              <a:t>Ссылка на пособие: </a:t>
            </a:r>
          </a:p>
          <a:p>
            <a:pPr marL="0" indent="0">
              <a:buNone/>
            </a:pPr>
            <a:r>
              <a:rPr lang="ru-RU" sz="1600" dirty="0">
                <a:solidFill>
                  <a:schemeClr val="tx1">
                    <a:lumMod val="95000"/>
                    <a:lumOff val="5000"/>
                  </a:schemeClr>
                </a:solidFill>
                <a:latin typeface="Bookman Old Style" panose="02050604050505020204" pitchFamily="18" charset="0"/>
                <a:hlinkClick r:id="" action="ppaction://hlinkshowjump?jump=nextslide"/>
              </a:rPr>
              <a:t>https://vk.com/doc-224704750_675216781 </a:t>
            </a:r>
            <a:endParaRPr lang="ru-RU" sz="1600" dirty="0">
              <a:solidFill>
                <a:schemeClr val="tx1">
                  <a:lumMod val="95000"/>
                  <a:lumOff val="5000"/>
                </a:schemeClr>
              </a:solidFill>
              <a:latin typeface="Bookman Old Style" panose="02050604050505020204" pitchFamily="18" charset="0"/>
            </a:endParaRPr>
          </a:p>
          <a:p>
            <a:pPr marL="0" indent="0">
              <a:buNone/>
            </a:pPr>
            <a:r>
              <a:rPr lang="ru-RU" sz="1600" dirty="0">
                <a:solidFill>
                  <a:schemeClr val="tx1">
                    <a:lumMod val="95000"/>
                    <a:lumOff val="5000"/>
                  </a:schemeClr>
                </a:solidFill>
                <a:latin typeface="Bookman Old Style" panose="02050604050505020204" pitchFamily="18" charset="0"/>
              </a:rPr>
              <a:t>Ссылка на чек-лист: </a:t>
            </a:r>
          </a:p>
          <a:p>
            <a:pPr marL="0" indent="0">
              <a:buNone/>
            </a:pPr>
            <a:r>
              <a:rPr lang="ru-RU" sz="1600" dirty="0">
                <a:solidFill>
                  <a:schemeClr val="tx1">
                    <a:lumMod val="95000"/>
                    <a:lumOff val="5000"/>
                  </a:schemeClr>
                </a:solidFill>
                <a:latin typeface="Bookman Old Style" panose="02050604050505020204" pitchFamily="18" charset="0"/>
                <a:hlinkClick r:id="rId2"/>
              </a:rPr>
              <a:t>https://vk.com/doc-224704750_675251199 </a:t>
            </a:r>
            <a:endParaRPr lang="ru-RU" sz="1600" dirty="0">
              <a:solidFill>
                <a:schemeClr val="tx1">
                  <a:lumMod val="95000"/>
                  <a:lumOff val="5000"/>
                </a:schemeClr>
              </a:solidFill>
              <a:latin typeface="Bookman Old Style" panose="02050604050505020204" pitchFamily="18" charset="0"/>
            </a:endParaRPr>
          </a:p>
          <a:p>
            <a:pPr marL="0" indent="0">
              <a:buNone/>
            </a:pPr>
            <a:r>
              <a:rPr lang="ru-RU" sz="1600" dirty="0">
                <a:solidFill>
                  <a:schemeClr val="tx1">
                    <a:lumMod val="95000"/>
                    <a:lumOff val="5000"/>
                  </a:schemeClr>
                </a:solidFill>
                <a:latin typeface="Bookman Old Style" panose="02050604050505020204" pitchFamily="18" charset="0"/>
              </a:rPr>
              <a:t>Ссылка на информационный плакат: </a:t>
            </a:r>
          </a:p>
          <a:p>
            <a:pPr marL="0" indent="0">
              <a:buNone/>
            </a:pPr>
            <a:r>
              <a:rPr lang="ru-RU" sz="1600" dirty="0">
                <a:solidFill>
                  <a:schemeClr val="tx1">
                    <a:lumMod val="95000"/>
                    <a:lumOff val="5000"/>
                  </a:schemeClr>
                </a:solidFill>
                <a:latin typeface="Bookman Old Style" panose="02050604050505020204" pitchFamily="18" charset="0"/>
                <a:hlinkClick r:id="rId3"/>
              </a:rPr>
              <a:t>https://vk.com/doc-224704750_676099576</a:t>
            </a:r>
            <a:endParaRPr lang="ru-RU" sz="1600" dirty="0">
              <a:solidFill>
                <a:schemeClr val="tx1">
                  <a:lumMod val="95000"/>
                  <a:lumOff val="5000"/>
                </a:schemeClr>
              </a:solidFill>
              <a:latin typeface="Bookman Old Style" panose="02050604050505020204" pitchFamily="18" charset="0"/>
            </a:endParaRPr>
          </a:p>
        </p:txBody>
      </p:sp>
    </p:spTree>
    <p:extLst>
      <p:ext uri="{BB962C8B-B14F-4D97-AF65-F5344CB8AC3E}">
        <p14:creationId xmlns:p14="http://schemas.microsoft.com/office/powerpoint/2010/main" val="262742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7BFF7D-032F-4162-A979-E6374709A0B9}"/>
              </a:ext>
            </a:extLst>
          </p:cNvPr>
          <p:cNvSpPr>
            <a:spLocks noGrp="1"/>
          </p:cNvSpPr>
          <p:nvPr>
            <p:ph type="title"/>
          </p:nvPr>
        </p:nvSpPr>
        <p:spPr/>
        <p:txBody>
          <a:bodyPr/>
          <a:lstStyle/>
          <a:p>
            <a:pPr algn="ctr"/>
            <a:r>
              <a:rPr lang="ru-RU" dirty="0"/>
              <a:t>Материалы для педагогов и руководителей</a:t>
            </a:r>
          </a:p>
        </p:txBody>
      </p:sp>
      <p:sp>
        <p:nvSpPr>
          <p:cNvPr id="3" name="Объект 2">
            <a:extLst>
              <a:ext uri="{FF2B5EF4-FFF2-40B4-BE49-F238E27FC236}">
                <a16:creationId xmlns:a16="http://schemas.microsoft.com/office/drawing/2014/main" id="{7579575C-D067-41C3-A94E-0B4355640320}"/>
              </a:ext>
            </a:extLst>
          </p:cNvPr>
          <p:cNvSpPr>
            <a:spLocks noGrp="1"/>
          </p:cNvSpPr>
          <p:nvPr>
            <p:ph idx="1"/>
          </p:nvPr>
        </p:nvSpPr>
        <p:spPr>
          <a:xfrm>
            <a:off x="1251678" y="2018147"/>
            <a:ext cx="10178322" cy="4742871"/>
          </a:xfrm>
        </p:spPr>
        <p:txBody>
          <a:bodyPr>
            <a:normAutofit fontScale="62500" lnSpcReduction="20000"/>
          </a:bodyPr>
          <a:lstStyle/>
          <a:p>
            <a:pPr marL="0" indent="0">
              <a:buNone/>
            </a:pPr>
            <a:r>
              <a:rPr lang="ru-RU" dirty="0">
                <a:solidFill>
                  <a:schemeClr val="tx1">
                    <a:lumMod val="95000"/>
                    <a:lumOff val="5000"/>
                  </a:schemeClr>
                </a:solidFill>
                <a:latin typeface="Bookman Old Style" panose="02050604050505020204" pitchFamily="18" charset="0"/>
              </a:rPr>
              <a:t>Основной стратегический документ программы государственной поддержки образовательного кредитования – Постановление Правительства Российской Федерации от 15 сентября 2020 г. № 1148 «О государственной поддержке образовательного кредитования». </a:t>
            </a:r>
          </a:p>
          <a:p>
            <a:pPr marL="0" indent="0">
              <a:buNone/>
            </a:pPr>
            <a:r>
              <a:rPr lang="ru-RU" dirty="0">
                <a:solidFill>
                  <a:schemeClr val="tx1">
                    <a:lumMod val="95000"/>
                    <a:lumOff val="5000"/>
                  </a:schemeClr>
                </a:solidFill>
                <a:latin typeface="Bookman Old Style" panose="02050604050505020204" pitchFamily="18" charset="0"/>
              </a:rPr>
              <a:t>В документе определены цели, порядок и условия предоставления государственной поддержки образовательного кредитования. Оператором Проекта разработаны специальные методические рекомендации (разъяснения), ориентированные на представителей РОИВ, осуществляющих управление в сфере образования, руководителей образовательных организаций, реализующих образовательные программы СПО. </a:t>
            </a:r>
          </a:p>
          <a:p>
            <a:pPr marL="0" indent="0">
              <a:buNone/>
            </a:pPr>
            <a:r>
              <a:rPr lang="ru-RU" dirty="0">
                <a:solidFill>
                  <a:schemeClr val="tx1">
                    <a:lumMod val="95000"/>
                    <a:lumOff val="5000"/>
                  </a:schemeClr>
                </a:solidFill>
                <a:latin typeface="Bookman Old Style" panose="02050604050505020204" pitchFamily="18" charset="0"/>
              </a:rPr>
              <a:t>Дополнительные информационно-методические материалы: </a:t>
            </a:r>
          </a:p>
          <a:p>
            <a:pPr marL="0" indent="0">
              <a:buNone/>
            </a:pPr>
            <a:r>
              <a:rPr lang="ru-RU" dirty="0">
                <a:solidFill>
                  <a:schemeClr val="tx1">
                    <a:lumMod val="95000"/>
                    <a:lumOff val="5000"/>
                  </a:schemeClr>
                </a:solidFill>
                <a:latin typeface="Bookman Old Style" panose="02050604050505020204" pitchFamily="18" charset="0"/>
              </a:rPr>
              <a:t>Сводный статистический и аналитический отчет по обучающимся (заемщикам), получившим государственную поддержку образовательного кредитования, на основании отчета, предоставленного банками и иными кредитными организациями, и реестров, утвержденных профессиональными образовательными организациями за 2023 год; </a:t>
            </a:r>
          </a:p>
          <a:p>
            <a:pPr marL="0" indent="0">
              <a:buNone/>
            </a:pPr>
            <a:r>
              <a:rPr lang="ru-RU" dirty="0">
                <a:solidFill>
                  <a:schemeClr val="tx1">
                    <a:lumMod val="95000"/>
                    <a:lumOff val="5000"/>
                  </a:schemeClr>
                </a:solidFill>
                <a:latin typeface="Bookman Old Style" panose="02050604050505020204" pitchFamily="18" charset="0"/>
              </a:rPr>
              <a:t>Отчет по итогам мониторинга востребованности образовательных кредитов среди обучающихся образовательных организаций, осуществляющих образовательную деятельность по программам СПО за 2023 год; </a:t>
            </a:r>
          </a:p>
          <a:p>
            <a:pPr marL="0" indent="0">
              <a:buNone/>
            </a:pPr>
            <a:r>
              <a:rPr lang="ru-RU" dirty="0">
                <a:solidFill>
                  <a:schemeClr val="tx1">
                    <a:lumMod val="95000"/>
                    <a:lumOff val="5000"/>
                  </a:schemeClr>
                </a:solidFill>
                <a:latin typeface="Bookman Old Style" panose="02050604050505020204" pitchFamily="18" charset="0"/>
              </a:rPr>
              <a:t>Презентационные материалы об итогах реализации Проекта в 2023 году</a:t>
            </a:r>
          </a:p>
          <a:p>
            <a:pPr marL="0" indent="0">
              <a:buNone/>
            </a:pPr>
            <a:endParaRPr lang="ru-RU" dirty="0">
              <a:solidFill>
                <a:schemeClr val="tx1">
                  <a:lumMod val="95000"/>
                  <a:lumOff val="5000"/>
                </a:schemeClr>
              </a:solidFill>
              <a:latin typeface="Bookman Old Style" panose="02050604050505020204" pitchFamily="18" charset="0"/>
            </a:endParaRPr>
          </a:p>
          <a:p>
            <a:pPr marL="0" indent="0">
              <a:buNone/>
            </a:pPr>
            <a:r>
              <a:rPr lang="ru-RU" dirty="0">
                <a:solidFill>
                  <a:schemeClr val="tx1">
                    <a:lumMod val="95000"/>
                    <a:lumOff val="5000"/>
                  </a:schemeClr>
                </a:solidFill>
                <a:latin typeface="Bookman Old Style" panose="02050604050505020204" pitchFamily="18" charset="0"/>
              </a:rPr>
              <a:t>Ссылка на методические рекомендации: </a:t>
            </a:r>
            <a:r>
              <a:rPr lang="ru-RU" dirty="0">
                <a:solidFill>
                  <a:schemeClr val="tx1">
                    <a:lumMod val="95000"/>
                    <a:lumOff val="5000"/>
                  </a:schemeClr>
                </a:solidFill>
                <a:latin typeface="Bookman Old Style" panose="02050604050505020204" pitchFamily="18" charset="0"/>
                <a:hlinkClick r:id="rId2"/>
              </a:rPr>
              <a:t>https://firpo.ru/netcat_files/368/760/h_e1d31beafa56fcb62d330ba06cdd9b57</a:t>
            </a:r>
            <a:endParaRPr lang="ru-RU" dirty="0">
              <a:solidFill>
                <a:schemeClr val="tx1">
                  <a:lumMod val="95000"/>
                  <a:lumOff val="5000"/>
                </a:schemeClr>
              </a:solidFill>
              <a:latin typeface="Bookman Old Style" panose="02050604050505020204" pitchFamily="18" charset="0"/>
            </a:endParaRPr>
          </a:p>
          <a:p>
            <a:pPr marL="0" indent="0">
              <a:buNone/>
            </a:pPr>
            <a:r>
              <a:rPr lang="ru-RU" dirty="0">
                <a:solidFill>
                  <a:schemeClr val="tx1">
                    <a:lumMod val="95000"/>
                    <a:lumOff val="5000"/>
                  </a:schemeClr>
                </a:solidFill>
                <a:latin typeface="Bookman Old Style" panose="02050604050505020204" pitchFamily="18" charset="0"/>
              </a:rPr>
              <a:t>Ссылка на презентационные материалы: </a:t>
            </a:r>
            <a:r>
              <a:rPr lang="ru-RU" dirty="0">
                <a:solidFill>
                  <a:schemeClr val="tx1">
                    <a:lumMod val="95000"/>
                    <a:lumOff val="5000"/>
                  </a:schemeClr>
                </a:solidFill>
                <a:latin typeface="Bookman Old Style" panose="02050604050505020204" pitchFamily="18" charset="0"/>
                <a:hlinkClick r:id="rId3"/>
              </a:rPr>
              <a:t>https://vk.com/doc-224704750_675251300</a:t>
            </a:r>
            <a:endParaRPr lang="ru-RU" dirty="0">
              <a:solidFill>
                <a:schemeClr val="tx1">
                  <a:lumMod val="95000"/>
                  <a:lumOff val="5000"/>
                </a:schemeClr>
              </a:solidFill>
              <a:latin typeface="Bookman Old Style" panose="02050604050505020204" pitchFamily="18" charset="0"/>
            </a:endParaRPr>
          </a:p>
          <a:p>
            <a:pPr marL="0" indent="0">
              <a:buNone/>
            </a:pPr>
            <a:r>
              <a:rPr lang="ru-RU" dirty="0">
                <a:solidFill>
                  <a:schemeClr val="tx1">
                    <a:lumMod val="95000"/>
                    <a:lumOff val="5000"/>
                  </a:schemeClr>
                </a:solidFill>
                <a:latin typeface="Bookman Old Style" panose="02050604050505020204" pitchFamily="18" charset="0"/>
              </a:rPr>
              <a:t>Ссылка на Постановление: </a:t>
            </a:r>
            <a:r>
              <a:rPr lang="ru-RU" dirty="0">
                <a:solidFill>
                  <a:schemeClr val="tx1">
                    <a:lumMod val="95000"/>
                    <a:lumOff val="5000"/>
                  </a:schemeClr>
                </a:solidFill>
                <a:latin typeface="Bookman Old Style" panose="02050604050505020204" pitchFamily="18" charset="0"/>
                <a:hlinkClick r:id="rId4">
                  <a:extLst>
                    <a:ext uri="{A12FA001-AC4F-418D-AE19-62706E023703}">
                      <ahyp:hlinkClr xmlns:ahyp="http://schemas.microsoft.com/office/drawing/2018/hyperlinkcolor" val="tx"/>
                    </a:ext>
                  </a:extLst>
                </a:hlinkClick>
              </a:rPr>
              <a:t>https://firpo.ru/netcat_files/368/760/h_2665f95a1d1374f2234aa0d7843bc452</a:t>
            </a:r>
            <a:endParaRPr lang="ru-RU" dirty="0">
              <a:solidFill>
                <a:schemeClr val="tx1">
                  <a:lumMod val="95000"/>
                  <a:lumOff val="5000"/>
                </a:schemeClr>
              </a:solidFill>
              <a:latin typeface="Bookman Old Style" panose="02050604050505020204" pitchFamily="18" charset="0"/>
            </a:endParaRPr>
          </a:p>
          <a:p>
            <a:pPr marL="0" indent="0">
              <a:buNone/>
            </a:pPr>
            <a:r>
              <a:rPr lang="ru-RU" dirty="0">
                <a:solidFill>
                  <a:schemeClr val="tx1">
                    <a:lumMod val="95000"/>
                    <a:lumOff val="5000"/>
                  </a:schemeClr>
                </a:solidFill>
                <a:latin typeface="Bookman Old Style" panose="02050604050505020204" pitchFamily="18" charset="0"/>
              </a:rPr>
              <a:t>Ссылка на сводный отчет: </a:t>
            </a:r>
            <a:r>
              <a:rPr lang="ru-RU" dirty="0">
                <a:solidFill>
                  <a:schemeClr val="tx1">
                    <a:lumMod val="95000"/>
                    <a:lumOff val="5000"/>
                  </a:schemeClr>
                </a:solidFill>
                <a:latin typeface="Bookman Old Style" panose="02050604050505020204" pitchFamily="18" charset="0"/>
                <a:hlinkClick r:id="rId5">
                  <a:extLst>
                    <a:ext uri="{A12FA001-AC4F-418D-AE19-62706E023703}">
                      <ahyp:hlinkClr xmlns:ahyp="http://schemas.microsoft.com/office/drawing/2018/hyperlinkcolor" val="tx"/>
                    </a:ext>
                  </a:extLst>
                </a:hlinkClick>
              </a:rPr>
              <a:t>https://vk.com/doc-224704750_675596060</a:t>
            </a:r>
            <a:endParaRPr lang="ru-RU" dirty="0">
              <a:solidFill>
                <a:schemeClr val="tx1">
                  <a:lumMod val="95000"/>
                  <a:lumOff val="5000"/>
                </a:schemeClr>
              </a:solidFill>
              <a:latin typeface="Bookman Old Style" panose="02050604050505020204" pitchFamily="18" charset="0"/>
            </a:endParaRPr>
          </a:p>
          <a:p>
            <a:pPr marL="0" indent="0">
              <a:buNone/>
            </a:pPr>
            <a:r>
              <a:rPr lang="ru-RU" dirty="0">
                <a:solidFill>
                  <a:schemeClr val="tx1">
                    <a:lumMod val="95000"/>
                    <a:lumOff val="5000"/>
                  </a:schemeClr>
                </a:solidFill>
                <a:latin typeface="Bookman Old Style" panose="02050604050505020204" pitchFamily="18" charset="0"/>
              </a:rPr>
              <a:t>Ссылка на отчет по итогам мониторинга: </a:t>
            </a:r>
            <a:r>
              <a:rPr lang="ru-RU" dirty="0">
                <a:solidFill>
                  <a:schemeClr val="tx1">
                    <a:lumMod val="95000"/>
                    <a:lumOff val="5000"/>
                  </a:schemeClr>
                </a:solidFill>
                <a:latin typeface="Bookman Old Style" panose="02050604050505020204" pitchFamily="18" charset="0"/>
                <a:hlinkClick r:id="rId6"/>
              </a:rPr>
              <a:t>https://vk.com/doc-224704750_675596269</a:t>
            </a:r>
            <a:endParaRPr lang="ru-RU" dirty="0">
              <a:solidFill>
                <a:schemeClr val="tx1">
                  <a:lumMod val="95000"/>
                  <a:lumOff val="5000"/>
                </a:schemeClr>
              </a:solidFill>
              <a:latin typeface="Bookman Old Style" panose="02050604050505020204" pitchFamily="18" charset="0"/>
            </a:endParaRPr>
          </a:p>
        </p:txBody>
      </p:sp>
    </p:spTree>
    <p:extLst>
      <p:ext uri="{BB962C8B-B14F-4D97-AF65-F5344CB8AC3E}">
        <p14:creationId xmlns:p14="http://schemas.microsoft.com/office/powerpoint/2010/main" val="282500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CF8B00-A609-42E8-AE8F-312A543772CF}"/>
              </a:ext>
            </a:extLst>
          </p:cNvPr>
          <p:cNvSpPr>
            <a:spLocks noGrp="1"/>
          </p:cNvSpPr>
          <p:nvPr>
            <p:ph type="title"/>
          </p:nvPr>
        </p:nvSpPr>
        <p:spPr/>
        <p:txBody>
          <a:bodyPr/>
          <a:lstStyle/>
          <a:p>
            <a:r>
              <a:rPr lang="ru-RU" dirty="0"/>
              <a:t>Контакты оператора Проекта</a:t>
            </a:r>
          </a:p>
        </p:txBody>
      </p:sp>
      <p:sp>
        <p:nvSpPr>
          <p:cNvPr id="3" name="Объект 2">
            <a:extLst>
              <a:ext uri="{FF2B5EF4-FFF2-40B4-BE49-F238E27FC236}">
                <a16:creationId xmlns:a16="http://schemas.microsoft.com/office/drawing/2014/main" id="{621330AB-83EC-426B-9164-F865DD39D95F}"/>
              </a:ext>
            </a:extLst>
          </p:cNvPr>
          <p:cNvSpPr>
            <a:spLocks noGrp="1"/>
          </p:cNvSpPr>
          <p:nvPr>
            <p:ph idx="1"/>
          </p:nvPr>
        </p:nvSpPr>
        <p:spPr>
          <a:xfrm>
            <a:off x="1251678" y="1874517"/>
            <a:ext cx="10178322" cy="3593591"/>
          </a:xfrm>
        </p:spPr>
        <p:txBody>
          <a:bodyPr/>
          <a:lstStyle/>
          <a:p>
            <a:pPr marL="0" indent="0">
              <a:buNone/>
            </a:pPr>
            <a:r>
              <a:rPr lang="ru-RU" dirty="0">
                <a:solidFill>
                  <a:schemeClr val="tx1">
                    <a:lumMod val="95000"/>
                    <a:lumOff val="5000"/>
                  </a:schemeClr>
                </a:solidFill>
                <a:latin typeface="Bookman Old Style" panose="02050604050505020204" pitchFamily="18" charset="0"/>
              </a:rPr>
              <a:t>Оператором Проекта выступает федеральное государственное бюджетное образовательное учреждение дополнительного профессионального образования «Институт развития профессионального образования». </a:t>
            </a:r>
          </a:p>
          <a:p>
            <a:pPr marL="0" indent="0">
              <a:buNone/>
            </a:pPr>
            <a:endParaRPr lang="ru-RU" dirty="0">
              <a:solidFill>
                <a:schemeClr val="tx1">
                  <a:lumMod val="95000"/>
                  <a:lumOff val="5000"/>
                </a:schemeClr>
              </a:solidFill>
              <a:latin typeface="Bookman Old Style" panose="02050604050505020204" pitchFamily="18" charset="0"/>
            </a:endParaRPr>
          </a:p>
          <a:p>
            <a:pPr marL="0" indent="0">
              <a:buNone/>
            </a:pPr>
            <a:r>
              <a:rPr lang="ru-RU" dirty="0">
                <a:solidFill>
                  <a:schemeClr val="tx1">
                    <a:lumMod val="95000"/>
                    <a:lumOff val="5000"/>
                  </a:schemeClr>
                </a:solidFill>
                <a:latin typeface="Bookman Old Style" panose="02050604050505020204" pitchFamily="18" charset="0"/>
              </a:rPr>
              <a:t>Получить методическую и консультационную поддержку можно по телефону: +7(987) 060-02-76 и (или) электронной почте m.ivanova@firpo.ru</a:t>
            </a:r>
          </a:p>
        </p:txBody>
      </p:sp>
    </p:spTree>
    <p:extLst>
      <p:ext uri="{BB962C8B-B14F-4D97-AF65-F5344CB8AC3E}">
        <p14:creationId xmlns:p14="http://schemas.microsoft.com/office/powerpoint/2010/main" val="26435539"/>
      </p:ext>
    </p:extLst>
  </p:cSld>
  <p:clrMapOvr>
    <a:masterClrMapping/>
  </p:clrMapOvr>
</p:sld>
</file>

<file path=ppt/theme/theme1.xml><?xml version="1.0" encoding="utf-8"?>
<a:theme xmlns:a="http://schemas.openxmlformats.org/drawingml/2006/main" name="Эмблема">
  <a:themeElements>
    <a:clrScheme name="Эмблема">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Эмблема">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Эмблем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TM10001106[[fn=Эмблема]]</Template>
  <TotalTime>41</TotalTime>
  <Words>780</Words>
  <Application>Microsoft Office PowerPoint</Application>
  <PresentationFormat>Широкоэкранный</PresentationFormat>
  <Paragraphs>60</Paragraphs>
  <Slides>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7</vt:i4>
      </vt:variant>
    </vt:vector>
  </HeadingPairs>
  <TitlesOfParts>
    <vt:vector size="14" baseType="lpstr">
      <vt:lpstr>Arial</vt:lpstr>
      <vt:lpstr>Bookman Old Style</vt:lpstr>
      <vt:lpstr>Corbel</vt:lpstr>
      <vt:lpstr>Gill Sans MT</vt:lpstr>
      <vt:lpstr>Impact</vt:lpstr>
      <vt:lpstr>Times New Roman</vt:lpstr>
      <vt:lpstr>Эмблема</vt:lpstr>
      <vt:lpstr>Проект   «Обркредит в СПО»</vt:lpstr>
      <vt:lpstr>Образовательный кредит</vt:lpstr>
      <vt:lpstr>О Проекте</vt:lpstr>
      <vt:lpstr>Условия предоставления</vt:lpstr>
      <vt:lpstr>Материалы для студентов и абитуриентов</vt:lpstr>
      <vt:lpstr>Материалы для педагогов и руководителей</vt:lpstr>
      <vt:lpstr>Контакты оператора Проекта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«Обркредит в СПО»</dc:title>
  <dc:creator>Admin</dc:creator>
  <cp:lastModifiedBy>Admin</cp:lastModifiedBy>
  <cp:revision>5</cp:revision>
  <dcterms:created xsi:type="dcterms:W3CDTF">2024-05-06T06:26:04Z</dcterms:created>
  <dcterms:modified xsi:type="dcterms:W3CDTF">2024-05-06T07:07:42Z</dcterms:modified>
</cp:coreProperties>
</file>